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607" r:id="rId2"/>
    <p:sldId id="610" r:id="rId3"/>
    <p:sldId id="611" r:id="rId4"/>
    <p:sldId id="612" r:id="rId5"/>
    <p:sldId id="635" r:id="rId6"/>
    <p:sldId id="613" r:id="rId7"/>
    <p:sldId id="614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22" r:id="rId16"/>
    <p:sldId id="623" r:id="rId17"/>
    <p:sldId id="625" r:id="rId18"/>
    <p:sldId id="626" r:id="rId19"/>
    <p:sldId id="627" r:id="rId20"/>
    <p:sldId id="628" r:id="rId21"/>
    <p:sldId id="629" r:id="rId22"/>
    <p:sldId id="630" r:id="rId23"/>
    <p:sldId id="631" r:id="rId24"/>
    <p:sldId id="632" r:id="rId25"/>
    <p:sldId id="609" r:id="rId26"/>
    <p:sldId id="624" r:id="rId27"/>
    <p:sldId id="63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62222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7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618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16</a:t>
            </a:r>
            <a:r>
              <a:rPr lang="zh-TW" altLang="en-US" dirty="0"/>
              <a:t>章　資訊科技對人與社會的影響與衝擊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711E19A-8511-C84A-9EBC-267B2C1F2DCE}"/>
              </a:ext>
            </a:extLst>
          </p:cNvPr>
          <p:cNvSpPr/>
          <p:nvPr/>
        </p:nvSpPr>
        <p:spPr>
          <a:xfrm>
            <a:off x="2498272" y="6226628"/>
            <a:ext cx="3600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http://gg.gg/108IT-PlayList-YouTube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50E4E4D-5F39-5941-AE61-083313AE77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77438"/>
            <a:ext cx="1510249" cy="15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54160B48-2A74-3B4E-8D28-3D8B79608E3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05807" y="1412875"/>
            <a:ext cx="556733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開放資料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「開放資料」（</a:t>
            </a:r>
            <a:r>
              <a:rPr lang="en" altLang="zh-TW" dirty="0"/>
              <a:t>Open Data</a:t>
            </a:r>
            <a:r>
              <a:rPr lang="zh-TW" altLang="en" dirty="0"/>
              <a:t>）</a:t>
            </a:r>
            <a:r>
              <a:rPr lang="zh-TW" altLang="en-US" dirty="0"/>
              <a:t>指資料可以開放給社會大眾，任何人都可以自由、重複的使用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DCC9E39-EF04-EC43-99E9-BEF62E93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561474"/>
            <a:ext cx="5660846" cy="42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開放資料所帶來的優點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1D2CE735-5B5A-9D47-8769-02C135C59EF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65147"/>
            <a:ext cx="8153400" cy="47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2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公民參與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「公民參與」（</a:t>
            </a:r>
            <a:r>
              <a:rPr lang="en" altLang="zh-TW" dirty="0"/>
              <a:t>Public Participation</a:t>
            </a:r>
            <a:r>
              <a:rPr lang="zh-TW" altLang="en" dirty="0"/>
              <a:t>）</a:t>
            </a:r>
            <a:r>
              <a:rPr lang="zh-TW" altLang="en-US" dirty="0"/>
              <a:t>指眾人能參與國家政務及公共事務的決策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C1D0CCF-35D1-E744-9D2D-9ABE4503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579943"/>
            <a:ext cx="6748887" cy="38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9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公民參與的優缺點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94DD39BE-4779-6649-8F13-06F3787C4AB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66303"/>
            <a:ext cx="8153400" cy="331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5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公民科學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「公民科學」指公眾參與的科學研究活動，涵蓋科學問題探索、資料搜集、處理與分析等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F73BD1D-A215-CC4D-9CB0-DFD88FDE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921" y="2590800"/>
            <a:ext cx="665520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4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公民科學的優勢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789BADEF-188C-5E41-8414-4DE9912E2EF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93072" y="1412875"/>
            <a:ext cx="679280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6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臺灣公民科學入口網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DA97A5A-2F6C-5241-819F-74C9C0C1090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68954" y="1412875"/>
            <a:ext cx="664104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46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455152" cy="818362"/>
          </a:xfrm>
        </p:spPr>
        <p:txBody>
          <a:bodyPr>
            <a:normAutofit/>
          </a:bodyPr>
          <a:lstStyle/>
          <a:p>
            <a:r>
              <a:rPr lang="zh-TW" altLang="en-US" dirty="0"/>
              <a:t>鳥類學實驗室為基地的</a:t>
            </a:r>
            <a:r>
              <a:rPr lang="en" altLang="zh-TW" dirty="0" err="1"/>
              <a:t>eBird</a:t>
            </a:r>
            <a:r>
              <a:rPr lang="zh-TW" altLang="en-US" dirty="0"/>
              <a:t>平臺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B1937F7C-A40B-3948-8555-3BC97081D69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67514" y="1412875"/>
            <a:ext cx="6243922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61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實例演練：</a:t>
            </a:r>
            <a:r>
              <a:rPr lang="en" altLang="zh-TW" dirty="0" err="1"/>
              <a:t>eBird</a:t>
            </a:r>
            <a:r>
              <a:rPr lang="en" altLang="zh-TW" dirty="0"/>
              <a:t> Taiwan</a:t>
            </a:r>
            <a:r>
              <a:rPr lang="en-US" altLang="zh-TW" dirty="0"/>
              <a:t>(1/4)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zh-TW" altLang="en" dirty="0"/>
              <a:t>「</a:t>
            </a:r>
            <a:r>
              <a:rPr lang="en" altLang="zh-TW" dirty="0" err="1"/>
              <a:t>eBird</a:t>
            </a:r>
            <a:r>
              <a:rPr lang="en" altLang="zh-TW" dirty="0"/>
              <a:t> Taiwan</a:t>
            </a:r>
            <a:r>
              <a:rPr lang="zh-TW" altLang="en" dirty="0"/>
              <a:t>」</a:t>
            </a:r>
            <a:r>
              <a:rPr lang="zh-TW" altLang="en-US" dirty="0"/>
              <a:t>是</a:t>
            </a:r>
            <a:r>
              <a:rPr lang="en" altLang="zh-TW" dirty="0" err="1"/>
              <a:t>eBird</a:t>
            </a:r>
            <a:r>
              <a:rPr lang="zh-TW" altLang="en-US" dirty="0"/>
              <a:t>的臺灣入口網站。讓我們來看看</a:t>
            </a:r>
            <a:r>
              <a:rPr lang="en" altLang="zh-TW" dirty="0" err="1"/>
              <a:t>eBird</a:t>
            </a:r>
            <a:r>
              <a:rPr lang="zh-TW" altLang="en-US" dirty="0"/>
              <a:t>平臺上，臺灣哪些地點記載著「藍腹鷴」的出沒蹤跡。</a:t>
            </a:r>
          </a:p>
          <a:p>
            <a:endParaRPr kumimoji="1"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DBD42202-0AF8-264D-B78D-857DE7F0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29813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00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16-1</a:t>
            </a:r>
            <a:r>
              <a:rPr lang="zh-TW" altLang="en-US" dirty="0"/>
              <a:t>　對各種行業的影響與衝擊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「工業</a:t>
            </a:r>
            <a:r>
              <a:rPr lang="en-US" altLang="zh-TW" dirty="0"/>
              <a:t>4.0</a:t>
            </a:r>
            <a:r>
              <a:rPr lang="zh-TW" altLang="en-US" dirty="0"/>
              <a:t>」以開發及整合「</a:t>
            </a:r>
            <a:r>
              <a:rPr lang="zh-TW" altLang="en-US" dirty="0">
                <a:solidFill>
                  <a:srgbClr val="FF0000"/>
                </a:solidFill>
              </a:rPr>
              <a:t>人工智慧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物聯網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巨量資料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雲端運算</a:t>
            </a:r>
            <a:r>
              <a:rPr lang="zh-TW" altLang="en-US" dirty="0"/>
              <a:t>」等技術來引領製造業走向「</a:t>
            </a:r>
            <a:r>
              <a:rPr lang="zh-TW" altLang="en-US" dirty="0">
                <a:solidFill>
                  <a:srgbClr val="FF0000"/>
                </a:solidFill>
              </a:rPr>
              <a:t>智慧工廠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三個特徵</a:t>
            </a:r>
          </a:p>
          <a:p>
            <a:pPr lvl="1"/>
            <a:r>
              <a:rPr lang="zh-TW" altLang="en-US" dirty="0"/>
              <a:t>生產設備、物料、成品和人員間高度互聯</a:t>
            </a:r>
            <a:endParaRPr lang="en-US" altLang="zh-TW" dirty="0"/>
          </a:p>
          <a:p>
            <a:pPr lvl="1"/>
            <a:r>
              <a:rPr lang="zh-TW" altLang="en-US" dirty="0"/>
              <a:t>製造過程即時的數據化</a:t>
            </a:r>
            <a:endParaRPr lang="en-US" altLang="zh-TW" dirty="0"/>
          </a:p>
          <a:p>
            <a:pPr lvl="1"/>
            <a:r>
              <a:rPr lang="zh-TW" altLang="en-US" dirty="0"/>
              <a:t>可自我學習與改善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1455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lang="en" altLang="zh-TW" dirty="0" err="1"/>
              <a:t>eBird</a:t>
            </a:r>
            <a:r>
              <a:rPr lang="en" altLang="zh-TW" dirty="0"/>
              <a:t> Taiwan</a:t>
            </a:r>
            <a:r>
              <a:rPr lang="en-US" altLang="zh-TW" dirty="0"/>
              <a:t>(2/4)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719B649C-4788-DE49-864A-D6359180A08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446842"/>
            <a:ext cx="8153400" cy="47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4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lang="en" altLang="zh-TW" dirty="0" err="1"/>
              <a:t>eBird</a:t>
            </a:r>
            <a:r>
              <a:rPr lang="en" altLang="zh-TW" dirty="0"/>
              <a:t> Taiwan</a:t>
            </a:r>
            <a:r>
              <a:rPr lang="en-US" altLang="zh-TW" dirty="0"/>
              <a:t>(3/4)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9BDB23EF-4CD5-0B4C-8E46-3824C5F20E1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9388" y="1412875"/>
            <a:ext cx="798017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實例演練：</a:t>
            </a:r>
            <a:r>
              <a:rPr lang="en" altLang="zh-TW" dirty="0" err="1"/>
              <a:t>eBird</a:t>
            </a:r>
            <a:r>
              <a:rPr lang="en" altLang="zh-TW" dirty="0"/>
              <a:t> Taiwan</a:t>
            </a:r>
            <a:r>
              <a:rPr lang="en-US" altLang="zh-TW" dirty="0"/>
              <a:t>(4/4)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5C9DAD98-C039-A74B-83C1-1C9FC0482AF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1" y="1412875"/>
            <a:ext cx="6793427" cy="4824413"/>
          </a:xfrm>
        </p:spPr>
      </p:pic>
    </p:spTree>
    <p:extLst>
      <p:ext uri="{BB962C8B-B14F-4D97-AF65-F5344CB8AC3E}">
        <p14:creationId xmlns:p14="http://schemas.microsoft.com/office/powerpoint/2010/main" val="1485997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16-3</a:t>
            </a:r>
            <a:r>
              <a:rPr lang="zh-TW" altLang="en-US" dirty="0"/>
              <a:t>　對未來的展望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更快速的運算能力</a:t>
            </a:r>
          </a:p>
          <a:p>
            <a:pPr lvl="1"/>
            <a:r>
              <a:rPr lang="zh-TW" altLang="en-US" dirty="0"/>
              <a:t>分散式的雲端運算以及平行式的超級電腦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量子電腦</a:t>
            </a:r>
            <a:r>
              <a:rPr lang="zh-TW" altLang="en-US" dirty="0"/>
              <a:t>（不同於電子電腦或稱傳統電腦）運算速度遠比傳統電腦快得多，將對未來資訊科技造成天翻地覆的影響</a:t>
            </a:r>
          </a:p>
          <a:p>
            <a:r>
              <a:rPr lang="zh-TW" altLang="en-US" dirty="0"/>
              <a:t>更巨大的資料革命</a:t>
            </a:r>
          </a:p>
          <a:p>
            <a:r>
              <a:rPr lang="zh-TW" altLang="en-US" dirty="0"/>
              <a:t>更精準的解決方法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269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資訊科技的未來展望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ECD45543-63A2-C940-8E87-D929158FC2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18799"/>
            <a:ext cx="8153400" cy="38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3B49EF3D-0EDC-FC48-B4E5-08A7FC82797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81735" y="1412875"/>
            <a:ext cx="521547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5185F5BB-0B98-EC48-8E9D-6C4932E1940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971800" y="1409000"/>
            <a:ext cx="4761425" cy="53778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CB9A9DE-4F34-A841-B2D9-31A170FF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427081"/>
            <a:ext cx="1399825" cy="9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C7B9EB92-4F94-8741-AD9A-C197510DA28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253"/>
          <a:stretch/>
        </p:blipFill>
        <p:spPr>
          <a:xfrm>
            <a:off x="1469719" y="1425102"/>
            <a:ext cx="6439512" cy="481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智慧製造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20FEB91-49F3-6A47-BBE5-21244AADBF4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9128" y="1412875"/>
            <a:ext cx="766069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0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活絡的數位平台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平台</a:t>
            </a:r>
            <a:r>
              <a:rPr lang="zh-TW" altLang="en-US" sz="2800" dirty="0"/>
              <a:t>（</a:t>
            </a:r>
            <a:r>
              <a:rPr lang="en" altLang="zh-TW" sz="2800" dirty="0"/>
              <a:t>Platform</a:t>
            </a:r>
            <a:r>
              <a:rPr lang="zh-TW" altLang="en" sz="2800" dirty="0"/>
              <a:t>）</a:t>
            </a:r>
            <a:r>
              <a:rPr lang="zh-TW" altLang="en-US" sz="2800" dirty="0"/>
              <a:t>型企業直接媒合供、需雙方，促成雙邊的商品或服務交易</a:t>
            </a:r>
            <a:endParaRPr lang="en-US" altLang="zh-TW" sz="2800" dirty="0"/>
          </a:p>
          <a:p>
            <a:r>
              <a:rPr lang="zh-TW" altLang="en-US" b="0" dirty="0">
                <a:solidFill>
                  <a:srgbClr val="FF0000"/>
                </a:solidFill>
              </a:rPr>
              <a:t>數位內容</a:t>
            </a:r>
            <a:r>
              <a:rPr lang="zh-TW" altLang="en-US" b="0" dirty="0" smtClean="0">
                <a:solidFill>
                  <a:srgbClr val="FF0000"/>
                </a:solidFill>
              </a:rPr>
              <a:t>共享</a:t>
            </a:r>
            <a:r>
              <a:rPr lang="zh-TW" altLang="en-US" b="0" dirty="0" smtClean="0"/>
              <a:t>：社</a:t>
            </a:r>
            <a:r>
              <a:rPr lang="zh-TW" altLang="en-US" b="0" dirty="0"/>
              <a:t>群</a:t>
            </a:r>
            <a:r>
              <a:rPr lang="zh-TW" altLang="en-US" b="0" dirty="0" smtClean="0"/>
              <a:t>網站</a:t>
            </a:r>
            <a:r>
              <a:rPr lang="en" altLang="zh-TW" dirty="0" smtClean="0"/>
              <a:t>Facebook</a:t>
            </a:r>
            <a:r>
              <a:rPr lang="zh-TW" altLang="en" b="0" dirty="0"/>
              <a:t>、</a:t>
            </a:r>
            <a:r>
              <a:rPr lang="zh-TW" altLang="en-US" b="0" dirty="0"/>
              <a:t>影片分享網站</a:t>
            </a:r>
            <a:r>
              <a:rPr lang="en" altLang="zh-TW" dirty="0"/>
              <a:t>YouTube</a:t>
            </a:r>
            <a:r>
              <a:rPr lang="zh-TW" altLang="en-US" b="0" dirty="0"/>
              <a:t>等。 </a:t>
            </a:r>
            <a:endParaRPr lang="zh-TW" altLang="en-US" dirty="0"/>
          </a:p>
          <a:p>
            <a:r>
              <a:rPr lang="zh-TW" altLang="en-US" b="0" dirty="0">
                <a:solidFill>
                  <a:srgbClr val="FF0000"/>
                </a:solidFill>
              </a:rPr>
              <a:t>數位服務</a:t>
            </a:r>
            <a:r>
              <a:rPr lang="zh-TW" altLang="en-US" b="0" dirty="0" smtClean="0">
                <a:solidFill>
                  <a:srgbClr val="FF0000"/>
                </a:solidFill>
              </a:rPr>
              <a:t>交易</a:t>
            </a:r>
            <a:r>
              <a:rPr lang="zh-TW" altLang="en-US" b="0" dirty="0"/>
              <a:t>：線</a:t>
            </a:r>
            <a:r>
              <a:rPr lang="zh-TW" altLang="en-US" b="0" dirty="0"/>
              <a:t>上課程</a:t>
            </a:r>
            <a:r>
              <a:rPr lang="en" altLang="zh-TW" dirty="0"/>
              <a:t>Coursera</a:t>
            </a:r>
            <a:r>
              <a:rPr lang="zh-TW" altLang="en" b="0" dirty="0"/>
              <a:t>、</a:t>
            </a:r>
            <a:r>
              <a:rPr lang="zh-TW" altLang="en-US" b="0" dirty="0"/>
              <a:t>數位化應用發布平台</a:t>
            </a:r>
            <a:r>
              <a:rPr lang="en" altLang="zh-TW" dirty="0"/>
              <a:t>Google Play</a:t>
            </a:r>
            <a:r>
              <a:rPr lang="zh-TW" altLang="en-US" b="0" dirty="0"/>
              <a:t>商店、</a:t>
            </a:r>
            <a:r>
              <a:rPr lang="zh-TW" altLang="en-US" b="0" dirty="0" smtClean="0"/>
              <a:t>餐飲外</a:t>
            </a:r>
            <a:r>
              <a:rPr lang="zh-TW" altLang="en-US" b="0" dirty="0"/>
              <a:t>送服務</a:t>
            </a:r>
            <a:r>
              <a:rPr lang="en" altLang="zh-TW" dirty="0" err="1"/>
              <a:t>Foodpanda</a:t>
            </a:r>
            <a:r>
              <a:rPr lang="zh-TW" altLang="en" b="0" dirty="0"/>
              <a:t>、</a:t>
            </a:r>
            <a:r>
              <a:rPr lang="zh-TW" altLang="en-US" b="0" dirty="0"/>
              <a:t>私人司機叫車服務</a:t>
            </a:r>
            <a:r>
              <a:rPr lang="en" altLang="zh-TW" dirty="0"/>
              <a:t>Uber</a:t>
            </a:r>
            <a:r>
              <a:rPr lang="zh-TW" altLang="en-US" b="0" dirty="0"/>
              <a:t>及眾多的網路購物平台等。 </a:t>
            </a:r>
            <a:endParaRPr lang="zh-TW" altLang="en-US" dirty="0"/>
          </a:p>
          <a:p>
            <a:pPr marL="0" indent="0"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822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AD754FD-4D43-2A4F-A496-8087E05F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488B672-B68C-0742-95C8-0B5AF5AEA43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549829"/>
            <a:ext cx="8153400" cy="45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6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16-2</a:t>
            </a:r>
            <a:r>
              <a:rPr lang="zh-TW" altLang="en-US" dirty="0"/>
              <a:t>　對文明社會的影響及衝擊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假新聞、假消息（</a:t>
            </a:r>
            <a:r>
              <a:rPr lang="en" altLang="zh-TW" dirty="0"/>
              <a:t>Misinformation</a:t>
            </a:r>
            <a:r>
              <a:rPr lang="zh-TW" altLang="en" dirty="0"/>
              <a:t>）</a:t>
            </a:r>
            <a:r>
              <a:rPr lang="zh-TW" altLang="en-US" dirty="0"/>
              <a:t>充斥於網路的主要原因：</a:t>
            </a:r>
          </a:p>
          <a:p>
            <a:pPr lvl="1"/>
            <a:r>
              <a:rPr lang="zh-TW" altLang="en-US" dirty="0"/>
              <a:t>假消息傳播快又廣</a:t>
            </a:r>
          </a:p>
          <a:p>
            <a:pPr lvl="1"/>
            <a:r>
              <a:rPr lang="zh-TW" altLang="en-US" dirty="0"/>
              <a:t>造假技術的進步</a:t>
            </a:r>
          </a:p>
          <a:p>
            <a:pPr lvl="1"/>
            <a:r>
              <a:rPr lang="zh-TW" altLang="en-US" dirty="0"/>
              <a:t>進化的精準投遞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738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提高資訊的正確性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從官方或知名網站取得資訊：如政府機構網站（</a:t>
            </a:r>
            <a:r>
              <a:rPr lang="en-US" altLang="zh-TW" sz="2800" dirty="0"/>
              <a:t>.</a:t>
            </a:r>
            <a:r>
              <a:rPr lang="en" altLang="zh-TW" sz="2800" dirty="0" err="1"/>
              <a:t>gov</a:t>
            </a:r>
            <a:r>
              <a:rPr lang="zh-TW" altLang="en" sz="2800" dirty="0"/>
              <a:t>）、</a:t>
            </a:r>
            <a:r>
              <a:rPr lang="zh-TW" altLang="en-US" sz="2800" dirty="0"/>
              <a:t>教育機構網站（</a:t>
            </a:r>
            <a:r>
              <a:rPr lang="en-US" altLang="zh-TW" sz="2800" dirty="0"/>
              <a:t>.</a:t>
            </a:r>
            <a:r>
              <a:rPr lang="en" altLang="zh-TW" sz="2800" dirty="0" err="1"/>
              <a:t>edu</a:t>
            </a:r>
            <a:r>
              <a:rPr lang="zh-TW" altLang="en" sz="2800" dirty="0"/>
              <a:t>）</a:t>
            </a:r>
            <a:r>
              <a:rPr lang="zh-TW" altLang="en-US" sz="2800" dirty="0"/>
              <a:t>和法人組織網站（</a:t>
            </a:r>
            <a:r>
              <a:rPr lang="en-US" altLang="zh-TW" sz="2800" dirty="0"/>
              <a:t>.</a:t>
            </a:r>
            <a:r>
              <a:rPr lang="en" altLang="zh-TW" sz="2800" dirty="0"/>
              <a:t>org</a:t>
            </a:r>
            <a:r>
              <a:rPr lang="zh-TW" altLang="en" sz="2800" dirty="0"/>
              <a:t>）</a:t>
            </a:r>
            <a:r>
              <a:rPr lang="zh-TW" altLang="en-US" sz="2800" dirty="0"/>
              <a:t>較為可靠</a:t>
            </a:r>
          </a:p>
          <a:p>
            <a:r>
              <a:rPr lang="zh-TW" altLang="en-US" sz="2800" dirty="0"/>
              <a:t>透過不同管道取得資訊，多方查證及確認</a:t>
            </a:r>
          </a:p>
          <a:p>
            <a:r>
              <a:rPr lang="zh-TW" altLang="en-US" sz="2800" dirty="0"/>
              <a:t>查詢謠言查證網站</a:t>
            </a:r>
          </a:p>
          <a:p>
            <a:endParaRPr kumimoji="1"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AE848079-A106-B74E-8CB9-D964473F7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944004"/>
            <a:ext cx="6931152" cy="27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2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資訊科技的落差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數位</a:t>
            </a:r>
            <a:r>
              <a:rPr lang="zh-TW" altLang="en-US" dirty="0"/>
              <a:t>落差是指不同種族、居住環境、階級背景的人，使用資訊科技產品的機會與能力上的差異</a:t>
            </a:r>
          </a:p>
          <a:p>
            <a:pPr lvl="1"/>
            <a:r>
              <a:rPr lang="zh-TW" altLang="en-US" dirty="0"/>
              <a:t>臺北市政府針對銀髮族與新住民，提供客製化數位課程、訂定「行動學習智慧教學」計畫、提供經濟弱勢族群借用平板電腦設備等服務</a:t>
            </a:r>
          </a:p>
          <a:p>
            <a:pPr lvl="1"/>
            <a:r>
              <a:rPr lang="zh-TW" altLang="en-US" dirty="0"/>
              <a:t>教育部推動「普及偏鄉數位應用推動」計畫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86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工作型態的改變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當年</a:t>
            </a:r>
            <a:r>
              <a:rPr lang="zh-TW" altLang="en-US" dirty="0" smtClean="0"/>
              <a:t>自動提款機</a:t>
            </a:r>
            <a:r>
              <a:rPr lang="zh-TW" altLang="en-US" dirty="0"/>
              <a:t>（</a:t>
            </a:r>
            <a:r>
              <a:rPr lang="en-US" altLang="zh-TW" dirty="0" smtClean="0"/>
              <a:t>ATM</a:t>
            </a:r>
            <a:r>
              <a:rPr lang="zh-TW" altLang="en-US" dirty="0"/>
              <a:t>）</a:t>
            </a:r>
            <a:r>
              <a:rPr lang="zh-TW" altLang="en-US" dirty="0" smtClean="0"/>
              <a:t>出現</a:t>
            </a:r>
            <a:endParaRPr lang="en-US" altLang="zh-TW" dirty="0"/>
          </a:p>
          <a:p>
            <a:pPr lvl="1"/>
            <a:r>
              <a:rPr lang="zh-TW" altLang="en-US" dirty="0"/>
              <a:t>每家分行的櫃員減少</a:t>
            </a:r>
            <a:endParaRPr lang="en-US" altLang="zh-TW" dirty="0"/>
          </a:p>
          <a:p>
            <a:pPr lvl="1"/>
            <a:r>
              <a:rPr lang="zh-TW" altLang="en-US" dirty="0"/>
              <a:t>櫃員總數卻因為開更多家分行而不減反增</a:t>
            </a:r>
            <a:endParaRPr lang="en-US" altLang="zh-TW" dirty="0"/>
          </a:p>
          <a:p>
            <a:pPr lvl="1"/>
            <a:r>
              <a:rPr lang="en" altLang="zh-TW" dirty="0"/>
              <a:t>ATM</a:t>
            </a:r>
            <a:r>
              <a:rPr lang="zh-TW" altLang="en-US" dirty="0"/>
              <a:t>取代重複且無聊的工作，櫃台人員反而從事更重要的工作，如經營好客戶關係或提供更好的服務。</a:t>
            </a:r>
            <a:endParaRPr kumimoji="1"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金融科技</a:t>
            </a:r>
            <a:r>
              <a:rPr lang="zh-TW" altLang="en-US" dirty="0"/>
              <a:t>：網際網路以及行動設備的應用（如行動支付、數位貨幣），為金融業（如銀行、投資理財公司）帶來新一波的革命性衝擊</a:t>
            </a:r>
          </a:p>
          <a:p>
            <a:pPr lvl="1"/>
            <a:r>
              <a:rPr lang="zh-TW" altLang="en-US" dirty="0"/>
              <a:t>例如：利用人工智慧與大數據分析的</a:t>
            </a:r>
            <a:r>
              <a:rPr lang="zh-TW" altLang="en-US" dirty="0">
                <a:solidFill>
                  <a:srgbClr val="FF0000"/>
                </a:solidFill>
              </a:rPr>
              <a:t>機器人</a:t>
            </a:r>
            <a:r>
              <a:rPr lang="zh-TW" altLang="en-US" dirty="0"/>
              <a:t>做理財及投資服務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3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12963</TotalTime>
  <Words>670</Words>
  <Application>Microsoft Office PowerPoint</Application>
  <PresentationFormat>如螢幕大小 (4:3)</PresentationFormat>
  <Paragraphs>61</Paragraphs>
  <Slides>27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28" baseType="lpstr">
      <vt:lpstr>04E78Sample</vt:lpstr>
      <vt:lpstr>第16章　資訊科技對人與社會的影響與衝擊</vt:lpstr>
      <vt:lpstr>16-1　對各種行業的影響與衝擊</vt:lpstr>
      <vt:lpstr>智慧製造</vt:lpstr>
      <vt:lpstr>活絡的數位平台</vt:lpstr>
      <vt:lpstr>PowerPoint 簡報</vt:lpstr>
      <vt:lpstr>16-2　對文明社會的影響及衝擊</vt:lpstr>
      <vt:lpstr>提高資訊的正確性</vt:lpstr>
      <vt:lpstr>資訊科技的落差</vt:lpstr>
      <vt:lpstr>工作型態的改變</vt:lpstr>
      <vt:lpstr>PowerPoint 簡報</vt:lpstr>
      <vt:lpstr>開放資料</vt:lpstr>
      <vt:lpstr>開放資料所帶來的優點</vt:lpstr>
      <vt:lpstr>公民參與</vt:lpstr>
      <vt:lpstr>公民參與的優缺點</vt:lpstr>
      <vt:lpstr>公民科學</vt:lpstr>
      <vt:lpstr>公民科學的優勢</vt:lpstr>
      <vt:lpstr>臺灣公民科學入口網</vt:lpstr>
      <vt:lpstr>鳥類學實驗室為基地的eBird平臺</vt:lpstr>
      <vt:lpstr>實例演練：eBird Taiwan(1/4)</vt:lpstr>
      <vt:lpstr>實例演練：eBird Taiwan(2/4)</vt:lpstr>
      <vt:lpstr>實例演練：eBird Taiwan(3/4)</vt:lpstr>
      <vt:lpstr>實例演練：eBird Taiwan(4/4)</vt:lpstr>
      <vt:lpstr>16-3　對未來的展望</vt:lpstr>
      <vt:lpstr>資訊科技的未來展望</vt:lpstr>
      <vt:lpstr>實力挑戰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423</cp:revision>
  <cp:lastPrinted>2019-03-05T08:07:49Z</cp:lastPrinted>
  <dcterms:created xsi:type="dcterms:W3CDTF">2012-12-17T09:47:55Z</dcterms:created>
  <dcterms:modified xsi:type="dcterms:W3CDTF">2021-06-23T07:17:14Z</dcterms:modified>
</cp:coreProperties>
</file>